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114D92-DCB7-415D-A909-B3C2A304C42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E29DC0-DDBD-4433-8AED-7B758E475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458200" cy="1222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8458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5101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EFECTELE NOCIVE ALE FUMATULUI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9" name="Picture 8" descr="1245334520_anti-fumat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971800"/>
            <a:ext cx="3942564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91000" y="54102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   BRINZA PAUL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   CLASA a XII-a 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	       </a:t>
            </a:r>
            <a:r>
              <a:rPr lang="en-US" sz="2000" b="1" dirty="0" err="1" smtClean="0">
                <a:solidFill>
                  <a:schemeClr val="bg1"/>
                </a:solidFill>
              </a:rPr>
              <a:t>Liceul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Teoretic</a:t>
            </a:r>
            <a:r>
              <a:rPr lang="en-US" sz="2000" b="1" dirty="0" smtClean="0">
                <a:solidFill>
                  <a:schemeClr val="bg1"/>
                </a:solidFill>
              </a:rPr>
              <a:t> de  </a:t>
            </a:r>
            <a:r>
              <a:rPr lang="en-US" sz="2000" b="1" dirty="0" err="1" smtClean="0">
                <a:solidFill>
                  <a:schemeClr val="bg1"/>
                </a:solidFill>
              </a:rPr>
              <a:t>Informatica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	            “GRIGORE MOISIL”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838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Cooper Black" pitchFamily="18" charset="0"/>
              </a:rPr>
              <a:t>FARA FUM</a:t>
            </a:r>
            <a:r>
              <a:rPr lang="ro-RO" sz="7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Cooper Black" pitchFamily="18" charset="0"/>
              </a:rPr>
              <a:t>!!!</a:t>
            </a:r>
            <a:r>
              <a:rPr lang="en-US" sz="24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2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3657601"/>
            <a:ext cx="1221240" cy="1221240"/>
          </a:xfrm>
          <a:prstGeom prst="rect">
            <a:avLst/>
          </a:prstGeom>
          <a:noFill/>
        </p:spPr>
      </p:pic>
      <p:pic>
        <p:nvPicPr>
          <p:cNvPr id="13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5760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Nastere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prematura</a:t>
            </a:r>
            <a:endParaRPr lang="en-US" sz="28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Greutate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redusa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nastere</a:t>
            </a:r>
            <a:endParaRPr lang="en-US" sz="28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Avort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spontan</a:t>
            </a:r>
            <a:endParaRPr lang="en-US" sz="28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Cresterea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mortalitatii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perinatale</a:t>
            </a:r>
            <a:endParaRPr lang="en-US" sz="28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ro-RO" sz="28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  <a:latin typeface="Bodoni MT" pitchFamily="18" charset="0"/>
              </a:rPr>
              <a:t>Sindromul</a:t>
            </a:r>
            <a:r>
              <a:rPr lang="en-US" sz="28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odoni MT" pitchFamily="18" charset="0"/>
              </a:rPr>
              <a:t>tabagic</a:t>
            </a:r>
            <a:r>
              <a:rPr lang="en-US" sz="2800" b="1" dirty="0">
                <a:solidFill>
                  <a:srgbClr val="FF0000"/>
                </a:solidFill>
                <a:latin typeface="Bodoni MT" pitchFamily="18" charset="0"/>
              </a:rPr>
              <a:t> fetal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1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tigara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creste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AV a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fatului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odoni MT" pitchFamily="18" charset="0"/>
              </a:rPr>
              <a:t>timp</a:t>
            </a:r>
            <a:r>
              <a:rPr lang="en-US" sz="2800" b="1" dirty="0">
                <a:solidFill>
                  <a:schemeClr val="bg1"/>
                </a:solidFill>
                <a:latin typeface="Bodoni MT" pitchFamily="18" charset="0"/>
              </a:rPr>
              <a:t> de 90 minute.</a:t>
            </a:r>
          </a:p>
          <a:p>
            <a:endParaRPr lang="en-US" sz="28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F</a:t>
            </a:r>
            <a:r>
              <a:rPr lang="ro-RO" sz="3200" b="1" dirty="0" smtClean="0">
                <a:solidFill>
                  <a:schemeClr val="bg1"/>
                </a:solidFill>
                <a:latin typeface="+mj-lt"/>
              </a:rPr>
              <a:t>Ă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6" descr="pregnant_smoking300x2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927094" cy="260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9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cunoaşte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mult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reprezintă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un factor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osteoporoză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femei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noile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studii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două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în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Suedia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China) au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descoperit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accelerează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eroziunile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osoase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bărbaţi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Studiul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China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demonstrează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prima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dată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faptul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inhalat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pasiv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poate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creşte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semnificativ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osteoporoză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fracturi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atât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femei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cât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bărbaţi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Deşi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fost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anterior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corelat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cu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densitatea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osoasă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joasă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bătrâni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fumătorii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tineri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au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asemenea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pierderi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semnificative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densităţii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osoase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bg1"/>
                </a:solidFill>
                <a:latin typeface="+mj-lt"/>
              </a:rPr>
              <a:t>FUMATUL SI OSTEOPOROZA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225689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Bulgaria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52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%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fumează</a:t>
            </a:r>
            <a:endParaRPr lang="ro-RO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ro-RO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Estonia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42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%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sex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masculin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fumează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ro-RO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Ungaria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41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%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chirurgi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fumează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Letonia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59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%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sex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masculin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fumează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ro-RO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Rusia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41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%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sex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masculin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fumează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ro-RO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o-RO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In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SUA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scaderea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generalisti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dus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scaderea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numarului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fumatori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populatia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Bodoni MT" pitchFamily="18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generala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chemeClr val="bg1"/>
                </a:solidFill>
                <a:latin typeface="Bodoni MT" pitchFamily="18" charset="0"/>
              </a:rPr>
              <a:t>TABAGISMUL SI MEDICII</a:t>
            </a:r>
            <a:r>
              <a:rPr lang="en-US" sz="3200" dirty="0" smtClean="0">
                <a:solidFill>
                  <a:schemeClr val="bg1"/>
                </a:solidFill>
                <a:latin typeface="Bodoni MT" pitchFamily="18" charset="0"/>
              </a:rPr>
              <a:t>:</a:t>
            </a:r>
            <a:endParaRPr lang="ro-RO" sz="32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algn="ctr"/>
            <a:r>
              <a:rPr lang="ro-RO" sz="3200" dirty="0" smtClean="0">
                <a:solidFill>
                  <a:schemeClr val="bg1"/>
                </a:solidFill>
                <a:latin typeface="Bodoni MT" pitchFamily="18" charset="0"/>
              </a:rPr>
              <a:t>O LEGATURA TRAGICA</a:t>
            </a:r>
            <a:endParaRPr lang="en-US" sz="32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2672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	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Pentru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că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adolescentul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vrea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sa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fie independent,</a:t>
            </a:r>
          </a:p>
          <a:p>
            <a:pPr lvl="1"/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trebuie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să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înţeleagă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că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prin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ţigară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va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obţine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Bodoni MT" pitchFamily="18" charset="0"/>
            </a:endParaRPr>
          </a:p>
          <a:p>
            <a:pPr lvl="1"/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efectul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invers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Bodoni MT" pitchFamily="18" charset="0"/>
              </a:rPr>
              <a:t> 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‘’ </a:t>
            </a:r>
            <a:r>
              <a:rPr lang="en-US" sz="2400" dirty="0" err="1" smtClean="0">
                <a:solidFill>
                  <a:srgbClr val="FF0000"/>
                </a:solidFill>
                <a:latin typeface="Bodoni MT" pitchFamily="18" charset="0"/>
              </a:rPr>
              <a:t>caştigă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odoni MT" pitchFamily="18" charset="0"/>
              </a:rPr>
              <a:t>dependenţa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odoni MT" pitchFamily="18" charset="0"/>
              </a:rPr>
              <a:t>faţă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de </a:t>
            </a:r>
            <a:r>
              <a:rPr lang="en-US" sz="2400" dirty="0" err="1" smtClean="0">
                <a:solidFill>
                  <a:srgbClr val="FF0000"/>
                </a:solidFill>
                <a:latin typeface="Bodoni MT" pitchFamily="18" charset="0"/>
              </a:rPr>
              <a:t>nicotină</a:t>
            </a: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!’’</a:t>
            </a:r>
          </a:p>
          <a:p>
            <a:endParaRPr lang="en-US" dirty="0"/>
          </a:p>
        </p:txBody>
      </p:sp>
      <p:pic>
        <p:nvPicPr>
          <p:cNvPr id="6" name="Content Placeholder 4" descr="the_e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7326">
            <a:off x="2082526" y="484405"/>
            <a:ext cx="5211366" cy="3474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12256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 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Tutunul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obţinut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prin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uscarea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plantei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denumită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Nicotiana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tabacum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are o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compoziţie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chimică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complexă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la care se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adaugă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produsele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combustie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existente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în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ţigară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 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Fumul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ţigară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conţine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aproximativ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4000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substanţe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chimice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din care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mult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40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sunt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cancerigene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a face cancer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pulmonar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fiind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10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mare la un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fumător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decât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un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nefumător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  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Pe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lângă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efectele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produse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nivelul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sistemului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respirator,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tutunul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produce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numeroase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efecte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negative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asupra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întregului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organism.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5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itchFamily="34" charset="0"/>
              </a:rPr>
              <a:t>TUTUNUL</a:t>
            </a:r>
            <a:endParaRPr lang="en-U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respiraliberf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295400"/>
            <a:ext cx="3386007" cy="4525962"/>
          </a:xfrm>
        </p:spPr>
      </p:pic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90600"/>
            <a:ext cx="6096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3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S-a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estimat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</a:t>
            </a:r>
            <a:r>
              <a:rPr lang="en-US" sz="2200" b="1" dirty="0" err="1" smtClean="0">
                <a:solidFill>
                  <a:schemeClr val="bg1"/>
                </a:solidFill>
                <a:latin typeface="Bodoni MT" pitchFamily="18" charset="0"/>
              </a:rPr>
              <a:t>ă</a:t>
            </a:r>
            <a:r>
              <a:rPr lang="en-US" sz="22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fumătorii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trăiesc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puţin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cu 2,5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până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la 10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ani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puţin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decât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nefumătorii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Aproape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jumătate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dintre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bărbaţii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care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fumează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vor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muri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din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cauza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unei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boli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cauzată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fumat</a:t>
            </a:r>
            <a:r>
              <a:rPr lang="en-US" sz="2200" b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pPr lvl="1"/>
            <a:endParaRPr lang="en-US" sz="22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Bolile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cauzate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tutun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omoară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aproximativ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438 000 de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oameni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anual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în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Statele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Unite ale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Americii,aproximativ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1 205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zi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ceea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o face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cea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importantă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cauză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morţii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care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poate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fi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eliminată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în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Statele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Bodoni MT" pitchFamily="18" charset="0"/>
              </a:rPr>
              <a:t>Unite</a:t>
            </a:r>
          </a:p>
          <a:p>
            <a:pPr lvl="1">
              <a:buFont typeface="Arial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Organizaţia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Mondială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Sănătăţii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făcut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o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declaraţie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publică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prin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care se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afirmă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că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tutunul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va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ucide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un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miliard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oameni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în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acest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Bodoni MT" pitchFamily="18" charset="0"/>
              </a:rPr>
              <a:t>secol</a:t>
            </a:r>
            <a:r>
              <a:rPr lang="en-US" sz="2200" b="1" dirty="0">
                <a:solidFill>
                  <a:schemeClr val="bg1"/>
                </a:solidFill>
                <a:latin typeface="Bodoni MT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3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RISCURI  PRIMARE ALE TUTUNULUI !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 descr="respiraliber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2933415" cy="3920998"/>
          </a:xfrm>
          <a:prstGeom prst="rect">
            <a:avLst/>
          </a:prstGeom>
        </p:spPr>
      </p:pic>
      <p:pic>
        <p:nvPicPr>
          <p:cNvPr id="11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12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Speranta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viata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scade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cu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5-8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ani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care nu se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imbolnavesc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18-22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ani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care se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imbolnavesc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!</a:t>
            </a:r>
          </a:p>
          <a:p>
            <a:pPr lvl="1"/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Argumente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economice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costul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ingrijirilor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medicale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ale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bolilor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  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cauzate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Mortalitatea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deces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din 9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este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datorat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fumatului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fumat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=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importanta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cauza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evitabila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tarile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dezvoltate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(1/3 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decesele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barbatilor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varsta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medie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57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DE CE NE PREOCUPA FUMATORII?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854" cy="1016854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5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3716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Cancerul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bronhopulmonar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incidenta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124%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acestea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sunt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datorate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:</a:t>
            </a:r>
          </a:p>
          <a:p>
            <a:pPr lvl="3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barbati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85%=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x22,</a:t>
            </a:r>
          </a:p>
          <a:p>
            <a:pPr lvl="3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femei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30%=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X12</a:t>
            </a:r>
          </a:p>
          <a:p>
            <a:pPr lvl="1"/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Durata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fumatului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este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importnata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decat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doza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;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Durata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X2 =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risc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X 20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Consumul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zilnic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X 2 =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risc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x 2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Bolile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cardiovasculare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Incidenta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108%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Sunt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datorate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fumatului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: la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barbati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40%, la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femei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11%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Bolile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pulmonare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cronice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: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incidenta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90%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  </a:t>
            </a: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emfizemul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pulmonar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bronşita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şi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bolile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obstructive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cronice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TABAGISMUL- MORBIDITATE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8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Tabagismul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pasiv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Copii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60%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infectii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respiratorii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cancer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bronhopulmonar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26%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accidente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cardiovasculare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cerebrale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30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%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La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femeia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insarcinata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Creste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retard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crestere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intrauterina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X2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riscul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moarte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subita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sugarului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(SIDS)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Bodoni MT" pitchFamily="18" charset="0"/>
              </a:rPr>
              <a:t>Astm</a:t>
            </a:r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DAR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doar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40% se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opresc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fumat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inceputul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sarcinii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doar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5 %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dupa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aceea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);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DOAR 20%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raman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sevraj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complet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40%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fumeaza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la 6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luni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restul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mai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tardiv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6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7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igbrazili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825" y="1993106"/>
            <a:ext cx="5238750" cy="3648075"/>
          </a:xfrm>
        </p:spPr>
      </p:pic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Cordul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- (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elibereaza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catecolamine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care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cresc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tensiunea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arteriala,frecventa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cardiaca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nevoia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oxigen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Bodoni MT" pitchFamily="18" charset="0"/>
              </a:rPr>
              <a:t>Sistemul</a:t>
            </a:r>
            <a:r>
              <a:rPr lang="en-US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doni MT" pitchFamily="18" charset="0"/>
              </a:rPr>
              <a:t>nervos</a:t>
            </a:r>
            <a:r>
              <a:rPr lang="en-US" sz="2400" b="1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- (se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leaga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receptorii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colinergici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centralti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in 7'' de la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inhalare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activeaza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caile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neuro-umorale-elibereaza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hormoni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si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odoni MT" pitchFamily="18" charset="0"/>
              </a:rPr>
              <a:t>neurotransmitatori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)</a:t>
            </a:r>
          </a:p>
          <a:p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NICOTINA STIMULEAZA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tigbrazil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54666">
            <a:off x="4135919" y="2053727"/>
            <a:ext cx="4448175" cy="309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10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pic>
        <p:nvPicPr>
          <p:cNvPr id="6" name="Content Placeholder 5" descr="the_end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41103">
            <a:off x="4562451" y="4570241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429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pachet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tigari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scurteaza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viata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cu: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140 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minute/</a:t>
            </a:r>
            <a:r>
              <a:rPr lang="en-US" sz="2400" dirty="0" err="1">
                <a:solidFill>
                  <a:srgbClr val="FF0000"/>
                </a:solidFill>
                <a:latin typeface="Bodoni MT" pitchFamily="18" charset="0"/>
              </a:rPr>
              <a:t>zi</a:t>
            </a:r>
            <a:endParaRPr lang="en-US" sz="2400" dirty="0">
              <a:solidFill>
                <a:srgbClr val="FF0000"/>
              </a:solidFill>
              <a:latin typeface="Bodoni MT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51.100 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minute/an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 35.49 </a:t>
            </a:r>
            <a:r>
              <a:rPr lang="en-US" sz="2400" dirty="0" err="1">
                <a:solidFill>
                  <a:srgbClr val="FF0000"/>
                </a:solidFill>
                <a:latin typeface="Bodoni MT" pitchFamily="18" charset="0"/>
              </a:rPr>
              <a:t>zile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/an</a:t>
            </a:r>
          </a:p>
          <a:p>
            <a:endParaRPr lang="en-US" sz="24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47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tigara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scurteaza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doni MT" pitchFamily="18" charset="0"/>
              </a:rPr>
              <a:t>viata</a:t>
            </a:r>
            <a:r>
              <a:rPr lang="en-US" sz="24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Bodoni MT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cu </a:t>
            </a:r>
            <a:r>
              <a:rPr lang="en-US" sz="2400" dirty="0">
                <a:solidFill>
                  <a:srgbClr val="FF0000"/>
                </a:solidFill>
                <a:latin typeface="Bodoni MT" pitchFamily="18" charset="0"/>
              </a:rPr>
              <a:t>5-7 minute</a:t>
            </a:r>
          </a:p>
          <a:p>
            <a:endParaRPr lang="en-US" sz="24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9" name="Picture 8" descr="1228755353_antifumat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43000"/>
            <a:ext cx="3808530" cy="271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221240" cy="1221240"/>
          </a:xfrm>
          <a:prstGeom prst="rect">
            <a:avLst/>
          </a:prstGeom>
          <a:noFill/>
        </p:spPr>
      </p:pic>
      <p:pic>
        <p:nvPicPr>
          <p:cNvPr id="11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8227" y="0"/>
            <a:ext cx="1555773" cy="114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d_wallpaper_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313" y="0"/>
            <a:ext cx="9213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981200"/>
            <a:ext cx="464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pulmonar</a:t>
            </a:r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en-US" sz="2800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laringian</a:t>
            </a:r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en-US" sz="2800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colon</a:t>
            </a:r>
          </a:p>
          <a:p>
            <a:pPr lvl="1"/>
            <a:endParaRPr lang="en-US" sz="2800" dirty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pancreas</a:t>
            </a:r>
            <a:endParaRPr lang="en-US" sz="28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10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TIPURI DE CANCER PROVOCATE DE TUTUN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514600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esofag</a:t>
            </a:r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/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gastric</a:t>
            </a:r>
          </a:p>
          <a:p>
            <a:pPr lvl="1"/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renal</a:t>
            </a:r>
          </a:p>
          <a:p>
            <a:pPr lvl="1"/>
            <a:endParaRPr lang="en-US" sz="2800" dirty="0" smtClean="0">
              <a:solidFill>
                <a:schemeClr val="bg1"/>
              </a:solidFill>
              <a:latin typeface="Bodoni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Cancerul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cavităţii</a:t>
            </a:r>
            <a:r>
              <a:rPr lang="en-US" sz="2800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Bodoni MT" pitchFamily="18" charset="0"/>
              </a:rPr>
              <a:t>bucale</a:t>
            </a:r>
            <a:endParaRPr lang="en-US" sz="28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8" name="Picture 2" descr="C:\Users\info\Desktop\antidrog\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96"/>
            <a:ext cx="1016854" cy="1016854"/>
          </a:xfrm>
          <a:prstGeom prst="rect">
            <a:avLst/>
          </a:prstGeom>
          <a:noFill/>
        </p:spPr>
      </p:pic>
      <p:pic>
        <p:nvPicPr>
          <p:cNvPr id="9" name="Picture 3" descr="C:\Users\info\Desktop\antidrog\antid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95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737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Paul</dc:creator>
  <cp:lastModifiedBy>info</cp:lastModifiedBy>
  <cp:revision>12</cp:revision>
  <dcterms:created xsi:type="dcterms:W3CDTF">2015-02-23T15:39:33Z</dcterms:created>
  <dcterms:modified xsi:type="dcterms:W3CDTF">2015-06-10T06:56:05Z</dcterms:modified>
</cp:coreProperties>
</file>